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065" y="486728"/>
            <a:ext cx="7727871" cy="1041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Smart Green Farm – AI Based Crop Recommendation System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08065" y="1598533"/>
            <a:ext cx="419945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AIML + DBMS Integrated Mini Project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08065" y="2124313"/>
            <a:ext cx="772787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MATE 1: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08065" y="2673072"/>
            <a:ext cx="4954429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Name: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DEVANSH PUROHIT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SAP ID: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590017030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Batch: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30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Submitted to: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MR. KALLURI SHREEF BABU 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College Name: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UPES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08065" y="4239935"/>
            <a:ext cx="772787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MATE 2: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08065" y="4788694"/>
            <a:ext cx="4954429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Name: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SURAJ PUNDIR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SAP ID: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590012972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Batch: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30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Submitted to: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MR. KALLURI SHREEF BABU 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College Name:</a:t>
            </a:r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UPES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08065" y="6355556"/>
            <a:ext cx="7727871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Scan for App: </a:t>
            </a:r>
            <a:endParaRPr lang="en-US" sz="11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65" y="6781086"/>
            <a:ext cx="962620" cy="962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533519"/>
            <a:ext cx="1307853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Horizons: Expanding Smart Green Farm Capabilities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75930" y="2062520"/>
            <a:ext cx="1307853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Smart Green Farm project is designed with extensibility in mind, with several exciting avenues for future development.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737128" y="3151465"/>
            <a:ext cx="228933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Disease Detection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5930" y="3553063"/>
            <a:ext cx="425053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CNN models for early and accurate identification of crop diseases.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462" y="2591038"/>
            <a:ext cx="4577477" cy="457747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5123" y="4050447"/>
            <a:ext cx="272772" cy="2727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03938" y="2694146"/>
            <a:ext cx="228242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Yield Prediction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03938" y="3095744"/>
            <a:ext cx="425053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algorithms to forecast crop yields based on historical data and environmental factors.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462" y="2591038"/>
            <a:ext cx="4577477" cy="4577477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3026" y="3622179"/>
            <a:ext cx="272772" cy="2727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1844" y="4213503"/>
            <a:ext cx="309907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Live Weather Integration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9991844" y="4615101"/>
            <a:ext cx="386262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with weather APIs to provide real-time conditions for dynamic recommendations.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462" y="2591038"/>
            <a:ext cx="4577477" cy="4577477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7414" y="4743271"/>
            <a:ext cx="272772" cy="27277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03938" y="6043136"/>
            <a:ext cx="234719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Mobile Application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9603938" y="6444734"/>
            <a:ext cx="425053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 dedicated mobile app for farmers, offering on-the-go access and recommendations.</a:t>
            </a:r>
            <a:endParaRPr lang="en-US" sz="15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6462" y="2591038"/>
            <a:ext cx="4577477" cy="4577477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3026" y="5864245"/>
            <a:ext cx="272772" cy="27277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230993" y="5430560"/>
            <a:ext cx="279546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Regional Optimization</a:t>
            </a:r>
            <a:endParaRPr lang="en-US" sz="1750" dirty="0"/>
          </a:p>
        </p:txBody>
      </p:sp>
      <p:sp>
        <p:nvSpPr>
          <p:cNvPr id="21" name="Text 11"/>
          <p:cNvSpPr/>
          <p:nvPr/>
        </p:nvSpPr>
        <p:spPr>
          <a:xfrm>
            <a:off x="775930" y="5832158"/>
            <a:ext cx="425053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Refine recommendations for specific geographical regions, accounting for micro-climates.</a:t>
            </a:r>
            <a:endParaRPr lang="en-US" sz="150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6462" y="2591038"/>
            <a:ext cx="4577477" cy="4577477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25123" y="5435977"/>
            <a:ext cx="272772" cy="272772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775930" y="7386757"/>
            <a:ext cx="1307853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enhancements will transform Smart Green Farm into an even more comprehensive and indispensable tool for modern agriculture.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57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858" y="2935010"/>
            <a:ext cx="10406658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Addressing Agricultural Challenges with AI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69858" y="3789759"/>
            <a:ext cx="1309068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farming methods often rely heavily on anecdotal evidence and generational knowledge, leading to suboptimal outcomes. Our project tackles these inefficiencies head-on.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69858" y="4622244"/>
            <a:ext cx="6449139" cy="1444943"/>
          </a:xfrm>
          <a:prstGeom prst="roundRect">
            <a:avLst>
              <a:gd name="adj" fmla="val 7594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46998" y="4622244"/>
            <a:ext cx="91440" cy="1444943"/>
          </a:xfrm>
          <a:prstGeom prst="roundRect">
            <a:avLst>
              <a:gd name="adj" fmla="val 31573"/>
            </a:avLst>
          </a:prstGeom>
          <a:solidFill>
            <a:srgbClr val="8061FF"/>
          </a:solidFill>
          <a:ln/>
        </p:spPr>
      </p:sp>
      <p:sp>
        <p:nvSpPr>
          <p:cNvPr id="7" name="Text 4"/>
          <p:cNvSpPr/>
          <p:nvPr/>
        </p:nvSpPr>
        <p:spPr>
          <a:xfrm>
            <a:off x="1053703" y="4837509"/>
            <a:ext cx="273260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Experience Over Data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3703" y="5235892"/>
            <a:ext cx="595002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Farmers frequently make crucial decisions based on intuition rather than empirical data, leading to inconsistent results.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1403" y="4622244"/>
            <a:ext cx="6449139" cy="1444943"/>
          </a:xfrm>
          <a:prstGeom prst="roundRect">
            <a:avLst>
              <a:gd name="adj" fmla="val 7594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88543" y="4622244"/>
            <a:ext cx="91440" cy="1444943"/>
          </a:xfrm>
          <a:prstGeom prst="roundRect">
            <a:avLst>
              <a:gd name="adj" fmla="val 31573"/>
            </a:avLst>
          </a:prstGeom>
          <a:solidFill>
            <a:srgbClr val="8061FF"/>
          </a:solidFill>
          <a:ln/>
        </p:spPr>
      </p:sp>
      <p:sp>
        <p:nvSpPr>
          <p:cNvPr id="11" name="Text 8"/>
          <p:cNvSpPr/>
          <p:nvPr/>
        </p:nvSpPr>
        <p:spPr>
          <a:xfrm>
            <a:off x="7695248" y="4837509"/>
            <a:ext cx="3323630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Suboptimal Crop Selection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95248" y="5235892"/>
            <a:ext cx="595002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Incorrect crop choices for specific soil and environmental conditions drastically reduce yield and increase resource wastage.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69858" y="6259592"/>
            <a:ext cx="6449139" cy="1444943"/>
          </a:xfrm>
          <a:prstGeom prst="roundRect">
            <a:avLst>
              <a:gd name="adj" fmla="val 7594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46998" y="6259592"/>
            <a:ext cx="91440" cy="1444943"/>
          </a:xfrm>
          <a:prstGeom prst="roundRect">
            <a:avLst>
              <a:gd name="adj" fmla="val 31573"/>
            </a:avLst>
          </a:prstGeom>
          <a:solidFill>
            <a:srgbClr val="8061FF"/>
          </a:solidFill>
          <a:ln/>
        </p:spPr>
      </p:sp>
      <p:sp>
        <p:nvSpPr>
          <p:cNvPr id="15" name="Text 12"/>
          <p:cNvSpPr/>
          <p:nvPr/>
        </p:nvSpPr>
        <p:spPr>
          <a:xfrm>
            <a:off x="1053703" y="6474857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Economic Loss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53703" y="6873240"/>
            <a:ext cx="595002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Reduced yields and inefficient resource utilization translate directly into significant financial losses for farmers.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411403" y="6259592"/>
            <a:ext cx="6449139" cy="1444943"/>
          </a:xfrm>
          <a:prstGeom prst="roundRect">
            <a:avLst>
              <a:gd name="adj" fmla="val 7594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88543" y="6259592"/>
            <a:ext cx="91440" cy="1444943"/>
          </a:xfrm>
          <a:prstGeom prst="roundRect">
            <a:avLst>
              <a:gd name="adj" fmla="val 31573"/>
            </a:avLst>
          </a:prstGeom>
          <a:solidFill>
            <a:srgbClr val="8061FF"/>
          </a:solidFill>
          <a:ln/>
        </p:spPr>
      </p:sp>
      <p:sp>
        <p:nvSpPr>
          <p:cNvPr id="19" name="Text 16"/>
          <p:cNvSpPr/>
          <p:nvPr/>
        </p:nvSpPr>
        <p:spPr>
          <a:xfrm>
            <a:off x="7695248" y="6474857"/>
            <a:ext cx="347257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Need for Intelligent Systems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695248" y="6873240"/>
            <a:ext cx="595002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There's an urgent demand for data-driven, AI-based solutions to guide crop selection and optimize agricultural practices.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743" y="417076"/>
            <a:ext cx="10054828" cy="446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Understanding the Crop Recommendation Dataset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06743" y="1166574"/>
            <a:ext cx="13416915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AI model is trained on a comprehensive dataset, </a:t>
            </a:r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Crop_recommendation.csv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which captures the intricate relationships between environmental factors and optimal crop growth.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606743" y="1831003"/>
            <a:ext cx="75843" cy="75843"/>
          </a:xfrm>
          <a:prstGeom prst="roundRect">
            <a:avLst>
              <a:gd name="adj" fmla="val 602824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834271" y="1750457"/>
            <a:ext cx="1784509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Dataset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34271" y="2125147"/>
            <a:ext cx="6985159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Crop_recommendation.csv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file serves as the foundation for our machine learning model.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606743" y="2759333"/>
            <a:ext cx="75843" cy="75843"/>
          </a:xfrm>
          <a:prstGeom prst="roundRect">
            <a:avLst>
              <a:gd name="adj" fmla="val 602824"/>
            </a:avLst>
          </a:prstGeom>
          <a:solidFill>
            <a:srgbClr val="8061FF"/>
          </a:solidFill>
          <a:ln/>
        </p:spPr>
      </p:sp>
      <p:sp>
        <p:nvSpPr>
          <p:cNvPr id="8" name="Text 6"/>
          <p:cNvSpPr/>
          <p:nvPr/>
        </p:nvSpPr>
        <p:spPr>
          <a:xfrm>
            <a:off x="834271" y="2678787"/>
            <a:ext cx="1784509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Input Features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34271" y="3053477"/>
            <a:ext cx="6985159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 environmental parameters include Nitrogen (N), Phosphorus (P), Potassium (K), Temperature, Humidity, pH, and Rainfall.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606743" y="3922693"/>
            <a:ext cx="75843" cy="75843"/>
          </a:xfrm>
          <a:prstGeom prst="roundRect">
            <a:avLst>
              <a:gd name="adj" fmla="val 602824"/>
            </a:avLst>
          </a:prstGeom>
          <a:solidFill>
            <a:srgbClr val="8061FF"/>
          </a:solidFill>
          <a:ln/>
        </p:spPr>
      </p:sp>
      <p:sp>
        <p:nvSpPr>
          <p:cNvPr id="11" name="Text 9"/>
          <p:cNvSpPr/>
          <p:nvPr/>
        </p:nvSpPr>
        <p:spPr>
          <a:xfrm>
            <a:off x="834271" y="3842147"/>
            <a:ext cx="2241828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Optimal Crop Mapping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834271" y="4216837"/>
            <a:ext cx="6985159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record in the dataset correlates a specific set of environmental conditions with the most suitable crop for those conditions.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606743" y="5086052"/>
            <a:ext cx="75843" cy="75843"/>
          </a:xfrm>
          <a:prstGeom prst="roundRect">
            <a:avLst>
              <a:gd name="adj" fmla="val 602824"/>
            </a:avLst>
          </a:prstGeom>
          <a:solidFill>
            <a:srgbClr val="8061FF"/>
          </a:solidFill>
          <a:ln/>
        </p:spPr>
      </p:sp>
      <p:sp>
        <p:nvSpPr>
          <p:cNvPr id="14" name="Text 12"/>
          <p:cNvSpPr/>
          <p:nvPr/>
        </p:nvSpPr>
        <p:spPr>
          <a:xfrm>
            <a:off x="834271" y="5005507"/>
            <a:ext cx="2002988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Data-Driven Insights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834271" y="5380196"/>
            <a:ext cx="6985159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data enables the system to learn patterns and recommend crops that thrive under given conditions.</a:t>
            </a:r>
            <a:endParaRPr lang="en-US" sz="11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7096" y="1750457"/>
            <a:ext cx="5834063" cy="5834063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197096" y="7755136"/>
            <a:ext cx="5834063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Placeholder:</a:t>
            </a:r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Screenshot of the Dataset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606743" y="8256270"/>
            <a:ext cx="13416915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dataset provides a rich basis for the model to understand the complex interplay of soil nutrients, climate, and crop suitability.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5519" y="391239"/>
            <a:ext cx="8005763" cy="837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Core of Recommendation: Machine Learning Model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6055519" y="1441609"/>
            <a:ext cx="8005763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system leverages a robust machine learning model, trained with Python and Scikit-Learn, to provide accurate crop recommendations.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6055519" y="2270284"/>
            <a:ext cx="8005763" cy="1035368"/>
          </a:xfrm>
          <a:prstGeom prst="roundRect">
            <a:avLst>
              <a:gd name="adj" fmla="val 7065"/>
            </a:avLst>
          </a:prstGeom>
          <a:solidFill>
            <a:srgbClr val="0C0A33"/>
          </a:solidFill>
          <a:ln/>
        </p:spPr>
      </p:sp>
      <p:sp>
        <p:nvSpPr>
          <p:cNvPr id="6" name="Shape 3"/>
          <p:cNvSpPr/>
          <p:nvPr/>
        </p:nvSpPr>
        <p:spPr>
          <a:xfrm>
            <a:off x="6055519" y="2255044"/>
            <a:ext cx="8005763" cy="60960"/>
          </a:xfrm>
          <a:prstGeom prst="roundRect">
            <a:avLst>
              <a:gd name="adj" fmla="val 35013"/>
            </a:avLst>
          </a:prstGeom>
          <a:solidFill>
            <a:srgbClr val="8061FF"/>
          </a:solidFill>
          <a:ln/>
        </p:spPr>
      </p:sp>
      <p:sp>
        <p:nvSpPr>
          <p:cNvPr id="7" name="Shape 4"/>
          <p:cNvSpPr/>
          <p:nvPr/>
        </p:nvSpPr>
        <p:spPr>
          <a:xfrm>
            <a:off x="9844980" y="2056924"/>
            <a:ext cx="426839" cy="426839"/>
          </a:xfrm>
          <a:prstGeom prst="roundRect">
            <a:avLst>
              <a:gd name="adj" fmla="val 214226"/>
            </a:avLst>
          </a:prstGeom>
          <a:solidFill>
            <a:srgbClr val="8061F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2973" y="2184916"/>
            <a:ext cx="170736" cy="1707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13038" y="2625923"/>
            <a:ext cx="187166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 Development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213038" y="2920484"/>
            <a:ext cx="7690723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Developed using Python and powerful libraries like Scikit-Learn for efficient model training.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6055519" y="3661291"/>
            <a:ext cx="8005763" cy="1042988"/>
          </a:xfrm>
          <a:prstGeom prst="roundRect">
            <a:avLst>
              <a:gd name="adj" fmla="val 7014"/>
            </a:avLst>
          </a:prstGeom>
          <a:solidFill>
            <a:srgbClr val="0C0A33"/>
          </a:solidFill>
          <a:ln/>
        </p:spPr>
      </p:sp>
      <p:sp>
        <p:nvSpPr>
          <p:cNvPr id="12" name="Shape 8"/>
          <p:cNvSpPr/>
          <p:nvPr/>
        </p:nvSpPr>
        <p:spPr>
          <a:xfrm>
            <a:off x="6055519" y="3646051"/>
            <a:ext cx="8005763" cy="60960"/>
          </a:xfrm>
          <a:prstGeom prst="roundRect">
            <a:avLst>
              <a:gd name="adj" fmla="val 35013"/>
            </a:avLst>
          </a:prstGeom>
          <a:solidFill>
            <a:srgbClr val="8061FF"/>
          </a:solidFill>
          <a:ln/>
        </p:spPr>
      </p:sp>
      <p:sp>
        <p:nvSpPr>
          <p:cNvPr id="13" name="Shape 9"/>
          <p:cNvSpPr/>
          <p:nvPr/>
        </p:nvSpPr>
        <p:spPr>
          <a:xfrm>
            <a:off x="9844980" y="3447931"/>
            <a:ext cx="426839" cy="426839"/>
          </a:xfrm>
          <a:prstGeom prst="roundRect">
            <a:avLst>
              <a:gd name="adj" fmla="val 214226"/>
            </a:avLst>
          </a:prstGeom>
          <a:solidFill>
            <a:srgbClr val="8061F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2973" y="3575923"/>
            <a:ext cx="170736" cy="17073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213038" y="4016931"/>
            <a:ext cx="229885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Persistent Model Storage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6213038" y="4311491"/>
            <a:ext cx="7690723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trained model is serialized and stored as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hybrid_crop_reco_model.pkl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quick deployment and inference.</a:t>
            </a:r>
            <a:endParaRPr lang="en-US" sz="1100" dirty="0"/>
          </a:p>
        </p:txBody>
      </p:sp>
      <p:sp>
        <p:nvSpPr>
          <p:cNvPr id="17" name="Shape 12"/>
          <p:cNvSpPr/>
          <p:nvPr/>
        </p:nvSpPr>
        <p:spPr>
          <a:xfrm>
            <a:off x="6055519" y="5059918"/>
            <a:ext cx="8005763" cy="1042988"/>
          </a:xfrm>
          <a:prstGeom prst="roundRect">
            <a:avLst>
              <a:gd name="adj" fmla="val 7014"/>
            </a:avLst>
          </a:prstGeom>
          <a:solidFill>
            <a:srgbClr val="0C0A33"/>
          </a:solidFill>
          <a:ln/>
        </p:spPr>
      </p:sp>
      <p:sp>
        <p:nvSpPr>
          <p:cNvPr id="18" name="Shape 13"/>
          <p:cNvSpPr/>
          <p:nvPr/>
        </p:nvSpPr>
        <p:spPr>
          <a:xfrm>
            <a:off x="6055519" y="5044678"/>
            <a:ext cx="8005763" cy="60960"/>
          </a:xfrm>
          <a:prstGeom prst="roundRect">
            <a:avLst>
              <a:gd name="adj" fmla="val 35013"/>
            </a:avLst>
          </a:prstGeom>
          <a:solidFill>
            <a:srgbClr val="8061FF"/>
          </a:solidFill>
          <a:ln/>
        </p:spPr>
      </p:sp>
      <p:sp>
        <p:nvSpPr>
          <p:cNvPr id="19" name="Shape 14"/>
          <p:cNvSpPr/>
          <p:nvPr/>
        </p:nvSpPr>
        <p:spPr>
          <a:xfrm>
            <a:off x="9844980" y="4846558"/>
            <a:ext cx="426839" cy="426839"/>
          </a:xfrm>
          <a:prstGeom prst="roundRect">
            <a:avLst>
              <a:gd name="adj" fmla="val 214226"/>
            </a:avLst>
          </a:prstGeom>
          <a:solidFill>
            <a:srgbClr val="8061F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2973" y="4974550"/>
            <a:ext cx="170736" cy="1707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213038" y="5415558"/>
            <a:ext cx="2229564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Optimal Crop Prediction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6213038" y="5710118"/>
            <a:ext cx="7690723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predict()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method identifies the single best crop for the given input parameters.</a:t>
            </a:r>
            <a:endParaRPr lang="en-US" sz="1100" dirty="0"/>
          </a:p>
        </p:txBody>
      </p:sp>
      <p:sp>
        <p:nvSpPr>
          <p:cNvPr id="23" name="Shape 17"/>
          <p:cNvSpPr/>
          <p:nvPr/>
        </p:nvSpPr>
        <p:spPr>
          <a:xfrm>
            <a:off x="6055519" y="6458545"/>
            <a:ext cx="8005763" cy="1042988"/>
          </a:xfrm>
          <a:prstGeom prst="roundRect">
            <a:avLst>
              <a:gd name="adj" fmla="val 7014"/>
            </a:avLst>
          </a:prstGeom>
          <a:solidFill>
            <a:srgbClr val="0C0A33"/>
          </a:solidFill>
          <a:ln/>
        </p:spPr>
      </p:sp>
      <p:sp>
        <p:nvSpPr>
          <p:cNvPr id="24" name="Shape 18"/>
          <p:cNvSpPr/>
          <p:nvPr/>
        </p:nvSpPr>
        <p:spPr>
          <a:xfrm>
            <a:off x="6055519" y="6443305"/>
            <a:ext cx="8005763" cy="60960"/>
          </a:xfrm>
          <a:prstGeom prst="roundRect">
            <a:avLst>
              <a:gd name="adj" fmla="val 35013"/>
            </a:avLst>
          </a:prstGeom>
          <a:solidFill>
            <a:srgbClr val="8061FF"/>
          </a:solidFill>
          <a:ln/>
        </p:spPr>
      </p:sp>
      <p:sp>
        <p:nvSpPr>
          <p:cNvPr id="25" name="Shape 19"/>
          <p:cNvSpPr/>
          <p:nvPr/>
        </p:nvSpPr>
        <p:spPr>
          <a:xfrm>
            <a:off x="9844980" y="6245185"/>
            <a:ext cx="426839" cy="426839"/>
          </a:xfrm>
          <a:prstGeom prst="roundRect">
            <a:avLst>
              <a:gd name="adj" fmla="val 214226"/>
            </a:avLst>
          </a:prstGeom>
          <a:solidFill>
            <a:srgbClr val="8061FF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2973" y="6373178"/>
            <a:ext cx="170736" cy="170736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213038" y="6814185"/>
            <a:ext cx="1744980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Probability Insights</a:t>
            </a:r>
            <a:endParaRPr lang="en-US" sz="1300" dirty="0"/>
          </a:p>
        </p:txBody>
      </p:sp>
      <p:sp>
        <p:nvSpPr>
          <p:cNvPr id="28" name="Text 21"/>
          <p:cNvSpPr/>
          <p:nvPr/>
        </p:nvSpPr>
        <p:spPr>
          <a:xfrm>
            <a:off x="6213038" y="7108746"/>
            <a:ext cx="7690723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predict_proba()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provides a confidence score, indicating the likelihood of other suitable crops.</a:t>
            </a:r>
            <a:endParaRPr lang="en-US" sz="1100" dirty="0"/>
          </a:p>
        </p:txBody>
      </p:sp>
      <p:sp>
        <p:nvSpPr>
          <p:cNvPr id="29" name="Text 22"/>
          <p:cNvSpPr/>
          <p:nvPr/>
        </p:nvSpPr>
        <p:spPr>
          <a:xfrm>
            <a:off x="6055519" y="7661553"/>
            <a:ext cx="800576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Placeholder: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ML Workflow Diagram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599" y="412194"/>
            <a:ext cx="9561076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Intuitive Interactions: The Streamlit User Interface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99599" y="1152882"/>
            <a:ext cx="13431203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user-friendly web interface, built with Streamlit, allows farmers to easily input their soil parameters and receive instant crop recommendations.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99599" y="1729859"/>
            <a:ext cx="6532721" cy="909876"/>
          </a:xfrm>
          <a:prstGeom prst="roundRect">
            <a:avLst>
              <a:gd name="adj" fmla="val 39545"/>
            </a:avLst>
          </a:prstGeom>
          <a:solidFill>
            <a:srgbClr val="2B2952"/>
          </a:solidFill>
          <a:ln/>
        </p:spPr>
      </p:sp>
      <p:sp>
        <p:nvSpPr>
          <p:cNvPr id="5" name="Text 3"/>
          <p:cNvSpPr/>
          <p:nvPr/>
        </p:nvSpPr>
        <p:spPr>
          <a:xfrm>
            <a:off x="749498" y="1879759"/>
            <a:ext cx="2420183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Web-Based Accessibility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49498" y="2250043"/>
            <a:ext cx="6232922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Accessible via any web browser, making it convenient for farmers in various locations.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599599" y="2789634"/>
            <a:ext cx="6532721" cy="909876"/>
          </a:xfrm>
          <a:prstGeom prst="roundRect">
            <a:avLst>
              <a:gd name="adj" fmla="val 39545"/>
            </a:avLst>
          </a:prstGeom>
          <a:solidFill>
            <a:srgbClr val="2B2952"/>
          </a:solidFill>
          <a:ln/>
        </p:spPr>
      </p:sp>
      <p:sp>
        <p:nvSpPr>
          <p:cNvPr id="8" name="Text 6"/>
          <p:cNvSpPr/>
          <p:nvPr/>
        </p:nvSpPr>
        <p:spPr>
          <a:xfrm>
            <a:off x="749498" y="2939534"/>
            <a:ext cx="1875830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Farmer Input Fields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49498" y="3309818"/>
            <a:ext cx="6232922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Simple forms for entering details like N, P, K, temperature, humidity, pH, and rainfall.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599599" y="3849410"/>
            <a:ext cx="6532721" cy="909876"/>
          </a:xfrm>
          <a:prstGeom prst="roundRect">
            <a:avLst>
              <a:gd name="adj" fmla="val 39545"/>
            </a:avLst>
          </a:prstGeom>
          <a:solidFill>
            <a:srgbClr val="2B2952"/>
          </a:solidFill>
          <a:ln/>
        </p:spPr>
      </p:sp>
      <p:sp>
        <p:nvSpPr>
          <p:cNvPr id="11" name="Text 9"/>
          <p:cNvSpPr/>
          <p:nvPr/>
        </p:nvSpPr>
        <p:spPr>
          <a:xfrm>
            <a:off x="749498" y="3999309"/>
            <a:ext cx="259853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Instant Recommendations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49498" y="4369594"/>
            <a:ext cx="6232922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Displays the best-recommended crop immediately after data submission.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599599" y="4909185"/>
            <a:ext cx="6532721" cy="1149667"/>
          </a:xfrm>
          <a:prstGeom prst="roundRect">
            <a:avLst>
              <a:gd name="adj" fmla="val 31297"/>
            </a:avLst>
          </a:prstGeom>
          <a:solidFill>
            <a:srgbClr val="2B2952"/>
          </a:solidFill>
          <a:ln/>
        </p:spPr>
      </p:sp>
      <p:sp>
        <p:nvSpPr>
          <p:cNvPr id="14" name="Text 12"/>
          <p:cNvSpPr/>
          <p:nvPr/>
        </p:nvSpPr>
        <p:spPr>
          <a:xfrm>
            <a:off x="749498" y="5059085"/>
            <a:ext cx="241696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Confidence Visualization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49498" y="5429369"/>
            <a:ext cx="6232922" cy="47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chart visually represents the probability scores, offering insights into alternative crop viability.</a:t>
            </a:r>
            <a:endParaRPr lang="en-US" sz="11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700" y="1729859"/>
            <a:ext cx="6532721" cy="6532721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505700" y="8431173"/>
            <a:ext cx="6532721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Placeholder:</a:t>
            </a:r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Streamlit UI screenshot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105" y="556974"/>
            <a:ext cx="7839789" cy="958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Robust Data Management: Database Design (DBMS)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52105" y="1760458"/>
            <a:ext cx="7839789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well-structured relational database underpins our system, ensuring efficient storage and retrieval of all submission data.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52105" y="2465308"/>
            <a:ext cx="652105" cy="978218"/>
          </a:xfrm>
          <a:prstGeom prst="roundRect">
            <a:avLst>
              <a:gd name="adj" fmla="val 360035"/>
            </a:avLst>
          </a:prstGeom>
          <a:solidFill>
            <a:srgbClr val="2B295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821" y="2832021"/>
            <a:ext cx="244554" cy="2445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7207" y="2628305"/>
            <a:ext cx="1918097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Relational Table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467207" y="2965728"/>
            <a:ext cx="7024687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submission data is meticulously stored in a relational table named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crop_submissions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652105" y="3606522"/>
            <a:ext cx="652105" cy="1184910"/>
          </a:xfrm>
          <a:prstGeom prst="roundRect">
            <a:avLst>
              <a:gd name="adj" fmla="val 360035"/>
            </a:avLst>
          </a:prstGeom>
          <a:solidFill>
            <a:srgbClr val="2B295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821" y="4076581"/>
            <a:ext cx="244554" cy="2445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67207" y="3769519"/>
            <a:ext cx="2749510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Comprehensive Attributes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467207" y="4106942"/>
            <a:ext cx="7024687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Includes farmer's name, city, state, all input parameters (N, P, K, etc.), recommended crop, probability scores, and timestamp.</a:t>
            </a:r>
            <a:endParaRPr lang="en-US" sz="1250" dirty="0"/>
          </a:p>
        </p:txBody>
      </p:sp>
      <p:sp>
        <p:nvSpPr>
          <p:cNvPr id="13" name="Shape 8"/>
          <p:cNvSpPr/>
          <p:nvPr/>
        </p:nvSpPr>
        <p:spPr>
          <a:xfrm>
            <a:off x="652105" y="4954429"/>
            <a:ext cx="652105" cy="1184910"/>
          </a:xfrm>
          <a:prstGeom prst="roundRect">
            <a:avLst>
              <a:gd name="adj" fmla="val 360035"/>
            </a:avLst>
          </a:prstGeom>
          <a:solidFill>
            <a:srgbClr val="2B2952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821" y="5424488"/>
            <a:ext cx="244554" cy="24455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67207" y="5117425"/>
            <a:ext cx="2019300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Analytics &amp; Queries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1467207" y="5454848"/>
            <a:ext cx="7024687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structured data supports complex queries and enables future analytical insights into farming trends.</a:t>
            </a:r>
            <a:endParaRPr lang="en-US" sz="1250" dirty="0"/>
          </a:p>
        </p:txBody>
      </p:sp>
      <p:sp>
        <p:nvSpPr>
          <p:cNvPr id="17" name="Shape 11"/>
          <p:cNvSpPr/>
          <p:nvPr/>
        </p:nvSpPr>
        <p:spPr>
          <a:xfrm>
            <a:off x="652105" y="6302335"/>
            <a:ext cx="652105" cy="978218"/>
          </a:xfrm>
          <a:prstGeom prst="roundRect">
            <a:avLst>
              <a:gd name="adj" fmla="val 360035"/>
            </a:avLst>
          </a:prstGeom>
          <a:solidFill>
            <a:srgbClr val="2B2952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821" y="6669048"/>
            <a:ext cx="244554" cy="24455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467207" y="6465332"/>
            <a:ext cx="2843808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Structured Record Keeping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1467207" y="6802755"/>
            <a:ext cx="702468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Ensures data integrity and provides a historical log of all crop recommendations.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652105" y="7463909"/>
            <a:ext cx="7839789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Placeholder:</a:t>
            </a:r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ER Diagram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287893"/>
            <a:ext cx="636948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Seamless Operations: The Deployment Pipeline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18862" y="805339"/>
            <a:ext cx="1379267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project utilizes a modern and efficient deployment pipeline, facilitating continuous development, integration, and delivery.</a:t>
            </a:r>
            <a:endParaRPr lang="en-US" sz="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1090732"/>
            <a:ext cx="6896338" cy="4188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3518" y="1614249"/>
            <a:ext cx="1317665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Code Development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523518" y="1830943"/>
            <a:ext cx="668702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source code is developed and maintained within VS Code, ensuring a standardized and productive environment.</a:t>
            </a:r>
            <a:endParaRPr lang="en-US" sz="8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090732"/>
            <a:ext cx="6896338" cy="4188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19856" y="1614249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Version Control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7419856" y="1830943"/>
            <a:ext cx="668702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project repository is hosted on GitHub, enabling collaborative development and robust version control.</a:t>
            </a:r>
            <a:endParaRPr lang="en-US" sz="8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2103239"/>
            <a:ext cx="6896338" cy="4188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3518" y="2626757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 Application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523518" y="2843451"/>
            <a:ext cx="668702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Streamlit web application is deployed on Streamlit Cloud, providing high availability and scalability.</a:t>
            </a:r>
            <a:endParaRPr lang="en-US" sz="8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03239"/>
            <a:ext cx="6896338" cy="4188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19856" y="2626757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 Database</a:t>
            </a:r>
            <a:endParaRPr lang="en-US" sz="950" dirty="0"/>
          </a:p>
        </p:txBody>
      </p:sp>
      <p:sp>
        <p:nvSpPr>
          <p:cNvPr id="15" name="Text 9"/>
          <p:cNvSpPr/>
          <p:nvPr/>
        </p:nvSpPr>
        <p:spPr>
          <a:xfrm>
            <a:off x="7419856" y="2843451"/>
            <a:ext cx="668702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Prediction results and user submissions are securely stored in Neon/PostgreSQL, a cloud-based database solution.</a:t>
            </a:r>
            <a:endParaRPr lang="en-US" sz="8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2" y="3351252"/>
            <a:ext cx="6702623" cy="67026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18862" y="10171628"/>
            <a:ext cx="6768584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Placeholder:</a:t>
            </a:r>
            <a:pPr algn="ctr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Deployment Diagram</a:t>
            </a:r>
            <a:endParaRPr lang="en-US" sz="6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74" y="3351252"/>
            <a:ext cx="6702623" cy="670262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50574" y="10171628"/>
            <a:ext cx="6768584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Placeholder:</a:t>
            </a:r>
            <a:pPr algn="ctr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GitHub screenshot</a:t>
            </a:r>
            <a:endParaRPr lang="en-US" sz="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692" y="993219"/>
            <a:ext cx="10910768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Architectural Overview: A Three-Tier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70692" y="1945243"/>
            <a:ext cx="1308901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Smart Green Farm system employs a classic three-tier architecture to ensure optimal performance, maintainability, and scalability.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2952155" y="2470071"/>
            <a:ext cx="2181463" cy="1092398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07393" y="2880717"/>
            <a:ext cx="270867" cy="2708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26261" y="2662714"/>
            <a:ext cx="226683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Tier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26261" y="3061692"/>
            <a:ext cx="790408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Neon/PostgreSQL: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Manages and stores all agricultural data and user submissions securely.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229939" y="3552944"/>
            <a:ext cx="8533448" cy="11430"/>
          </a:xfrm>
          <a:prstGeom prst="roundRect">
            <a:avLst>
              <a:gd name="adj" fmla="val 252870"/>
            </a:avLst>
          </a:prstGeom>
          <a:solidFill>
            <a:srgbClr val="44426B"/>
          </a:solidFill>
          <a:ln/>
        </p:spPr>
      </p:sp>
      <p:sp>
        <p:nvSpPr>
          <p:cNvPr id="9" name="Shape 6"/>
          <p:cNvSpPr/>
          <p:nvPr/>
        </p:nvSpPr>
        <p:spPr>
          <a:xfrm>
            <a:off x="1861423" y="3658791"/>
            <a:ext cx="4362926" cy="1092398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7393" y="4069437"/>
            <a:ext cx="270867" cy="2708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16993" y="3851434"/>
            <a:ext cx="226683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 Tier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416993" y="4250412"/>
            <a:ext cx="696289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ML Backend: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Hosts the trained AI model for crop prediction logic and processing.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320671" y="4741664"/>
            <a:ext cx="7442716" cy="11430"/>
          </a:xfrm>
          <a:prstGeom prst="roundRect">
            <a:avLst>
              <a:gd name="adj" fmla="val 252870"/>
            </a:avLst>
          </a:prstGeom>
          <a:solidFill>
            <a:srgbClr val="44426B"/>
          </a:solidFill>
          <a:ln/>
        </p:spPr>
      </p:sp>
      <p:sp>
        <p:nvSpPr>
          <p:cNvPr id="14" name="Shape 10"/>
          <p:cNvSpPr/>
          <p:nvPr/>
        </p:nvSpPr>
        <p:spPr>
          <a:xfrm>
            <a:off x="770692" y="4847511"/>
            <a:ext cx="6544508" cy="1400532"/>
          </a:xfrm>
          <a:prstGeom prst="roundRect">
            <a:avLst>
              <a:gd name="adj" fmla="val 2064"/>
            </a:avLst>
          </a:prstGeom>
          <a:solidFill>
            <a:srgbClr val="2B295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7512" y="5412224"/>
            <a:ext cx="270867" cy="2708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07843" y="5040154"/>
            <a:ext cx="226683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Presentation Tier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507843" y="5439132"/>
            <a:ext cx="615922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Streamlit UI: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Provides the interactive interface for users to input data and view recommendations.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770692" y="6464737"/>
            <a:ext cx="1308901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modular design allows for independent scaling of each component and clear separation of concerns, making the system robust and future -proof.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770692" y="6989564"/>
            <a:ext cx="1308901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Placeholder:</a:t>
            </a:r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Architecture Diagram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318" y="526971"/>
            <a:ext cx="7863364" cy="141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Demonstration: Real-Time Recommendations &amp; Data Persistence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40318" y="2179796"/>
            <a:ext cx="7863364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Witness the Smart Green Farm in action, providing instant, data-driven crop recommendations and seamlessly logging every query.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40318" y="3052286"/>
            <a:ext cx="3736419" cy="1227892"/>
          </a:xfrm>
          <a:prstGeom prst="roundRect">
            <a:avLst>
              <a:gd name="adj" fmla="val 1956"/>
            </a:avLst>
          </a:prstGeom>
          <a:solidFill>
            <a:srgbClr val="2B2952"/>
          </a:solidFill>
          <a:ln/>
        </p:spPr>
      </p:sp>
      <p:sp>
        <p:nvSpPr>
          <p:cNvPr id="6" name="Text 3"/>
          <p:cNvSpPr/>
          <p:nvPr/>
        </p:nvSpPr>
        <p:spPr>
          <a:xfrm>
            <a:off x="800338" y="3212306"/>
            <a:ext cx="2062401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Instant Crop Output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00338" y="3607713"/>
            <a:ext cx="3416379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See how the system quickly processes input and displays the most suitable crop.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40318" y="4440198"/>
            <a:ext cx="3736419" cy="1227892"/>
          </a:xfrm>
          <a:prstGeom prst="roundRect">
            <a:avLst>
              <a:gd name="adj" fmla="val 1956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800338" y="4600218"/>
            <a:ext cx="2455426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Confidence at a Glance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00338" y="4995624"/>
            <a:ext cx="3416379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 the probability scores, helping farmers make informed decisions.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40318" y="5828109"/>
            <a:ext cx="3736419" cy="1227892"/>
          </a:xfrm>
          <a:prstGeom prst="roundRect">
            <a:avLst>
              <a:gd name="adj" fmla="val 1956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800338" y="5988129"/>
            <a:ext cx="2651403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Automated Data Capture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800338" y="6383536"/>
            <a:ext cx="3416379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Every recommendation request is automatically saved to the database for analysis.</a:t>
            </a:r>
            <a:endParaRPr lang="en-US" sz="12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83" y="3052286"/>
            <a:ext cx="3736419" cy="3736419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774883" y="6968728"/>
            <a:ext cx="373641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Placeholder:</a:t>
            </a:r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Output Screenshot</a:t>
            </a:r>
            <a:endParaRPr lang="en-US" sz="1000" dirty="0"/>
          </a:p>
        </p:txBody>
      </p:sp>
      <p:sp>
        <p:nvSpPr>
          <p:cNvPr id="16" name="Text 12"/>
          <p:cNvSpPr/>
          <p:nvPr/>
        </p:nvSpPr>
        <p:spPr>
          <a:xfrm>
            <a:off x="640318" y="7497723"/>
            <a:ext cx="786336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Placeholder:</a:t>
            </a:r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Neon DB Screenshot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2025-12-07T17:01:08Z</dcterms:created>
  <dcterms:modified xsi:type="dcterms:W3CDTF">2025-12-07T17:01:08Z</dcterms:modified>
</cp:coreProperties>
</file>